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648450" cy="98504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0" d="100"/>
          <a:sy n="70" d="100"/>
        </p:scale>
        <p:origin x="-71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995" cy="492522"/>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765916" y="0"/>
            <a:ext cx="2880995" cy="492522"/>
          </a:xfrm>
          <a:prstGeom prst="rect">
            <a:avLst/>
          </a:prstGeom>
        </p:spPr>
        <p:txBody>
          <a:bodyPr vert="horz" lIns="91440" tIns="45720" rIns="91440" bIns="45720" rtlCol="0"/>
          <a:lstStyle>
            <a:lvl1pPr algn="r">
              <a:defRPr sz="1200"/>
            </a:lvl1pPr>
          </a:lstStyle>
          <a:p>
            <a:fld id="{EE8873F9-7FEB-410D-A8A2-37C42B36CCC3}" type="datetimeFigureOut">
              <a:rPr lang="en-US" smtClean="0"/>
              <a:t>7/5/2011</a:t>
            </a:fld>
            <a:endParaRPr lang="en-AU"/>
          </a:p>
        </p:txBody>
      </p:sp>
      <p:sp>
        <p:nvSpPr>
          <p:cNvPr id="4" name="Footer Placeholder 3"/>
          <p:cNvSpPr>
            <a:spLocks noGrp="1"/>
          </p:cNvSpPr>
          <p:nvPr>
            <p:ph type="ftr" sz="quarter" idx="2"/>
          </p:nvPr>
        </p:nvSpPr>
        <p:spPr>
          <a:xfrm>
            <a:off x="0" y="9356206"/>
            <a:ext cx="2880995" cy="49252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765916" y="9356206"/>
            <a:ext cx="2880995" cy="492522"/>
          </a:xfrm>
          <a:prstGeom prst="rect">
            <a:avLst/>
          </a:prstGeom>
        </p:spPr>
        <p:txBody>
          <a:bodyPr vert="horz" lIns="91440" tIns="45720" rIns="91440" bIns="45720" rtlCol="0" anchor="b"/>
          <a:lstStyle>
            <a:lvl1pPr algn="r">
              <a:defRPr sz="1200"/>
            </a:lvl1pPr>
          </a:lstStyle>
          <a:p>
            <a:fld id="{F21590F1-8C90-4E92-9AB6-2189F1432F34}" type="slidenum">
              <a:rPr lang="en-AU" smtClean="0"/>
              <a:t>‹#›</a:t>
            </a:fld>
            <a:endParaRPr lang="en-A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6C5019D2-813E-4949-91A3-39B34343DD7D}" type="datetimeFigureOut">
              <a:rPr lang="en-US" smtClean="0"/>
              <a:t>7/5/2011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C5019D2-813E-4949-91A3-39B34343DD7D}" type="datetimeFigureOut">
              <a:rPr lang="en-US" smtClean="0"/>
              <a:t>7/5/2011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C5019D2-813E-4949-91A3-39B34343DD7D}" type="datetimeFigureOut">
              <a:rPr lang="en-US" smtClean="0"/>
              <a:t>7/5/2011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C5019D2-813E-4949-91A3-39B34343DD7D}" type="datetimeFigureOut">
              <a:rPr lang="en-US" smtClean="0"/>
              <a:t>7/5/2011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5019D2-813E-4949-91A3-39B34343DD7D}" type="datetimeFigureOut">
              <a:rPr lang="en-US" smtClean="0"/>
              <a:t>7/5/2011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C5019D2-813E-4949-91A3-39B34343DD7D}" type="datetimeFigureOut">
              <a:rPr lang="en-US" smtClean="0"/>
              <a:t>7/5/2011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6C5019D2-813E-4949-91A3-39B34343DD7D}" type="datetimeFigureOut">
              <a:rPr lang="en-US" smtClean="0"/>
              <a:t>7/5/2011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6C5019D2-813E-4949-91A3-39B34343DD7D}" type="datetimeFigureOut">
              <a:rPr lang="en-US" smtClean="0"/>
              <a:t>7/5/2011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5019D2-813E-4949-91A3-39B34343DD7D}" type="datetimeFigureOut">
              <a:rPr lang="en-US" smtClean="0"/>
              <a:t>7/5/2011</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019D2-813E-4949-91A3-39B34343DD7D}" type="datetimeFigureOut">
              <a:rPr lang="en-US" smtClean="0"/>
              <a:t>7/5/2011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5019D2-813E-4949-91A3-39B34343DD7D}" type="datetimeFigureOut">
              <a:rPr lang="en-US" smtClean="0"/>
              <a:t>7/5/2011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6B18649-D6C1-4524-A94B-70D0FF800935}"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5019D2-813E-4949-91A3-39B34343DD7D}" type="datetimeFigureOut">
              <a:rPr lang="en-US" smtClean="0"/>
              <a:t>7/5/2011</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B18649-D6C1-4524-A94B-70D0FF800935}"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Developing a solution using spreadsheet software	</a:t>
            </a:r>
            <a:endParaRPr lang="en-AU" dirty="0"/>
          </a:p>
        </p:txBody>
      </p:sp>
      <p:sp>
        <p:nvSpPr>
          <p:cNvPr id="3" name="Subtitle 2"/>
          <p:cNvSpPr>
            <a:spLocks noGrp="1"/>
          </p:cNvSpPr>
          <p:nvPr>
            <p:ph type="subTitle" idx="1"/>
          </p:nvPr>
        </p:nvSpPr>
        <p:spPr/>
        <p:txBody>
          <a:bodyPr/>
          <a:lstStyle/>
          <a:p>
            <a:r>
              <a:rPr lang="en-AU" dirty="0" smtClean="0"/>
              <a:t>Using the problem solving methodology: analysis, design, development &amp; evaluation</a:t>
            </a:r>
            <a:endParaRPr lang="en-A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p:txBody>
          <a:bodyPr>
            <a:normAutofit fontScale="92500" lnSpcReduction="10000"/>
          </a:bodyPr>
          <a:lstStyle/>
          <a:p>
            <a:r>
              <a:rPr lang="en-AU" sz="4000" b="1" dirty="0" smtClean="0"/>
              <a:t>Formats &amp; Conventions:</a:t>
            </a:r>
          </a:p>
          <a:p>
            <a:pPr lvl="1"/>
            <a:r>
              <a:rPr lang="en-AU" b="1" dirty="0"/>
              <a:t>Financial reports</a:t>
            </a:r>
            <a:endParaRPr lang="en-AU" sz="3600" dirty="0"/>
          </a:p>
          <a:p>
            <a:pPr lvl="0"/>
            <a:r>
              <a:rPr lang="en-AU" dirty="0"/>
              <a:t>Use a space</a:t>
            </a:r>
            <a:r>
              <a:rPr lang="en-AU" b="1" dirty="0"/>
              <a:t> </a:t>
            </a:r>
            <a:r>
              <a:rPr lang="en-AU" dirty="0"/>
              <a:t>or a comma to separate numbers greater than 999; for example 1,999</a:t>
            </a:r>
            <a:endParaRPr lang="en-AU" sz="4000" dirty="0"/>
          </a:p>
          <a:p>
            <a:pPr lvl="0"/>
            <a:r>
              <a:rPr lang="en-AU" dirty="0"/>
              <a:t>Use italics to indicate addition or subtraction </a:t>
            </a:r>
            <a:endParaRPr lang="en-AU" sz="4000" dirty="0"/>
          </a:p>
          <a:p>
            <a:pPr lvl="0"/>
            <a:r>
              <a:rPr lang="en-AU" dirty="0"/>
              <a:t>Sub-totals have a single line above the totals </a:t>
            </a:r>
            <a:endParaRPr lang="en-AU" sz="4000" dirty="0"/>
          </a:p>
          <a:p>
            <a:pPr lvl="0"/>
            <a:r>
              <a:rPr lang="en-AU" dirty="0"/>
              <a:t>Include a $ sign in column headings rather than next to each money value</a:t>
            </a:r>
            <a:endParaRPr lang="en-AU" sz="4000" dirty="0"/>
          </a:p>
          <a:p>
            <a:r>
              <a:rPr lang="en-AU" dirty="0"/>
              <a:t>Right align dates to allow for double figures </a:t>
            </a:r>
            <a:endParaRPr lang="en-AU" sz="9600" b="1"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214282" y="1214422"/>
            <a:ext cx="8572560" cy="5643578"/>
          </a:xfrm>
        </p:spPr>
        <p:txBody>
          <a:bodyPr>
            <a:normAutofit fontScale="25000" lnSpcReduction="20000"/>
          </a:bodyPr>
          <a:lstStyle/>
          <a:p>
            <a:r>
              <a:rPr lang="en-AU" sz="7200" b="1" dirty="0" smtClean="0"/>
              <a:t>Formats &amp; Conventions:</a:t>
            </a:r>
          </a:p>
          <a:p>
            <a:pPr lvl="0"/>
            <a:r>
              <a:rPr lang="en-AU" sz="7200" b="1" dirty="0"/>
              <a:t>Charts and </a:t>
            </a:r>
            <a:r>
              <a:rPr lang="en-AU" sz="7200" b="1" dirty="0" smtClean="0"/>
              <a:t>graphs:</a:t>
            </a:r>
          </a:p>
          <a:p>
            <a:pPr lvl="0"/>
            <a:r>
              <a:rPr lang="en-AU" sz="7200" b="1" dirty="0" smtClean="0"/>
              <a:t> </a:t>
            </a:r>
            <a:r>
              <a:rPr lang="en-AU" sz="7200" dirty="0"/>
              <a:t>must have titles identifying the name of the organisation and the purpose of the graph or chart. </a:t>
            </a:r>
          </a:p>
          <a:p>
            <a:pPr lvl="0"/>
            <a:r>
              <a:rPr lang="en-AU" sz="7200" dirty="0"/>
              <a:t>The x-axis and the y-axis must be labelled </a:t>
            </a:r>
          </a:p>
          <a:p>
            <a:pPr lvl="0"/>
            <a:r>
              <a:rPr lang="en-AU" sz="7200" dirty="0"/>
              <a:t>Use a key if more than one set of data is displayed on a graph or chart</a:t>
            </a:r>
          </a:p>
          <a:p>
            <a:pPr lvl="0"/>
            <a:r>
              <a:rPr lang="en-AU" sz="7200" dirty="0"/>
              <a:t>Include author identification, and source of data and date and file name </a:t>
            </a:r>
          </a:p>
          <a:p>
            <a:pPr lvl="0"/>
            <a:r>
              <a:rPr lang="en-AU" sz="7200" dirty="0"/>
              <a:t>Include a unit of measurement </a:t>
            </a:r>
          </a:p>
          <a:p>
            <a:pPr lvl="0"/>
            <a:r>
              <a:rPr lang="en-AU" sz="7200" dirty="0"/>
              <a:t>Label each segment of the pie chart  (starting at 12 o’clock position) from largest to smallest </a:t>
            </a:r>
          </a:p>
          <a:p>
            <a:pPr lvl="0"/>
            <a:r>
              <a:rPr lang="en-AU" sz="7200" dirty="0"/>
              <a:t>Include absolute figures and percentages</a:t>
            </a:r>
          </a:p>
          <a:p>
            <a:pPr lvl="0"/>
            <a:r>
              <a:rPr lang="en-AU" sz="7200" dirty="0"/>
              <a:t>Choose colours that match the information being displayed </a:t>
            </a:r>
          </a:p>
          <a:p>
            <a:pPr lvl="0"/>
            <a:r>
              <a:rPr lang="en-AU" sz="7200" dirty="0"/>
              <a:t>Use bar charts to show he differences between values or changes over time</a:t>
            </a:r>
          </a:p>
          <a:p>
            <a:pPr lvl="0"/>
            <a:r>
              <a:rPr lang="en-AU" sz="7200" dirty="0"/>
              <a:t>Use a pie chart to compare parts of a whole or the relationship between segments </a:t>
            </a:r>
          </a:p>
          <a:p>
            <a:pPr lvl="0"/>
            <a:r>
              <a:rPr lang="en-AU" sz="7200" dirty="0"/>
              <a:t>Use graphs to show trends or relationships between values on each axis</a:t>
            </a:r>
          </a:p>
          <a:p>
            <a:pPr lvl="0"/>
            <a:r>
              <a:rPr lang="en-AU" sz="7200" dirty="0"/>
              <a:t>Vary the type of lines or the thickness or colour when more than one is displayed on a line chart</a:t>
            </a:r>
          </a:p>
          <a:p>
            <a:pPr lvl="0"/>
            <a:r>
              <a:rPr lang="en-AU" sz="7200" dirty="0"/>
              <a:t>Limit the number of items represented in a chart to 5 or 6. </a:t>
            </a:r>
          </a:p>
          <a:p>
            <a:pPr lvl="0"/>
            <a:r>
              <a:rPr lang="en-AU" sz="7200" dirty="0"/>
              <a:t>Suitable centre a chart or graph in the middle of the page (horizontally</a:t>
            </a:r>
            <a:r>
              <a:rPr lang="en-AU" sz="7200" dirty="0" smtClean="0"/>
              <a:t>)</a:t>
            </a:r>
          </a:p>
          <a:p>
            <a:r>
              <a:rPr lang="en-AU" sz="7200" dirty="0"/>
              <a:t>Include an appropriate footer identifying the filename, date and page number. </a:t>
            </a:r>
          </a:p>
          <a:p>
            <a:pPr lvl="0"/>
            <a:endParaRPr lang="en-AU" sz="4000" dirty="0"/>
          </a:p>
          <a:p>
            <a:endParaRPr lang="en-AU" sz="4000" b="1"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214282" y="1214422"/>
            <a:ext cx="8358246" cy="4214842"/>
          </a:xfrm>
        </p:spPr>
        <p:txBody>
          <a:bodyPr>
            <a:normAutofit/>
          </a:bodyPr>
          <a:lstStyle/>
          <a:p>
            <a:pPr lvl="0"/>
            <a:r>
              <a:rPr lang="en-AU" sz="4000" b="1" dirty="0" smtClean="0"/>
              <a:t>File naming conventions:</a:t>
            </a:r>
          </a:p>
          <a:p>
            <a:pPr lvl="1"/>
            <a:r>
              <a:rPr lang="en-AU" sz="3600" dirty="0"/>
              <a:t>The filename of a </a:t>
            </a:r>
            <a:r>
              <a:rPr lang="en-AU" sz="3600" dirty="0" smtClean="0"/>
              <a:t>spreadsheet: </a:t>
            </a:r>
          </a:p>
          <a:p>
            <a:pPr lvl="2"/>
            <a:r>
              <a:rPr lang="en-AU" sz="3200" dirty="0" smtClean="0"/>
              <a:t>indicate </a:t>
            </a:r>
            <a:r>
              <a:rPr lang="en-AU" sz="3200" dirty="0"/>
              <a:t>its purpose and any time period it covers. </a:t>
            </a:r>
            <a:endParaRPr lang="en-AU" sz="3200" dirty="0" smtClean="0"/>
          </a:p>
          <a:p>
            <a:pPr lvl="2"/>
            <a:r>
              <a:rPr lang="en-AU" sz="3200" dirty="0" smtClean="0"/>
              <a:t>Each </a:t>
            </a:r>
            <a:r>
              <a:rPr lang="en-AU" sz="3200" dirty="0"/>
              <a:t>worksheet </a:t>
            </a:r>
            <a:r>
              <a:rPr lang="en-AU" sz="3200" dirty="0" smtClean="0"/>
              <a:t>must </a:t>
            </a:r>
            <a:r>
              <a:rPr lang="en-AU" sz="3200" dirty="0"/>
              <a:t>also be given a short but meaningful name. </a:t>
            </a:r>
          </a:p>
          <a:p>
            <a:pPr lvl="0"/>
            <a:endParaRPr lang="en-AU" sz="4000" dirty="0"/>
          </a:p>
          <a:p>
            <a:endParaRPr lang="en-AU" sz="4000" b="1"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214282" y="1214422"/>
            <a:ext cx="8358246" cy="5072098"/>
          </a:xfrm>
        </p:spPr>
        <p:txBody>
          <a:bodyPr>
            <a:normAutofit fontScale="77500" lnSpcReduction="20000"/>
          </a:bodyPr>
          <a:lstStyle/>
          <a:p>
            <a:pPr lvl="0"/>
            <a:r>
              <a:rPr lang="en-AU" sz="4000" dirty="0" smtClean="0"/>
              <a:t>Validation:</a:t>
            </a:r>
          </a:p>
          <a:p>
            <a:pPr lvl="1"/>
            <a:r>
              <a:rPr lang="en-AU" sz="3600" dirty="0" smtClean="0"/>
              <a:t>Range checking, </a:t>
            </a:r>
            <a:r>
              <a:rPr lang="en-AU" sz="3600" dirty="0" err="1" smtClean="0"/>
              <a:t>eg</a:t>
            </a:r>
            <a:r>
              <a:rPr lang="en-AU" sz="3600" dirty="0" smtClean="0"/>
              <a:t>. students in yrs 7-12</a:t>
            </a:r>
          </a:p>
          <a:p>
            <a:pPr lvl="2"/>
            <a:r>
              <a:rPr lang="en-AU" sz="3200" dirty="0" err="1" smtClean="0"/>
              <a:t>eg</a:t>
            </a:r>
            <a:r>
              <a:rPr lang="en-AU" sz="3200" dirty="0" smtClean="0"/>
              <a:t>, </a:t>
            </a:r>
            <a:r>
              <a:rPr lang="en-AU" sz="3200" dirty="0"/>
              <a:t>IF(</a:t>
            </a:r>
            <a:r>
              <a:rPr lang="en-AU" sz="3200" dirty="0" err="1"/>
              <a:t>yr_level</a:t>
            </a:r>
            <a:r>
              <a:rPr lang="en-AU" sz="3200" dirty="0"/>
              <a:t>&gt;=7 and </a:t>
            </a:r>
            <a:r>
              <a:rPr lang="en-AU" sz="3200" dirty="0" err="1"/>
              <a:t>yr_level</a:t>
            </a:r>
            <a:r>
              <a:rPr lang="en-AU" sz="3200" dirty="0"/>
              <a:t>&lt;=12, (Year level data is not valid) displays an error message if the inappropriate number is entered. </a:t>
            </a:r>
            <a:endParaRPr lang="en-AU" sz="3200" dirty="0" smtClean="0"/>
          </a:p>
          <a:p>
            <a:pPr lvl="1"/>
            <a:r>
              <a:rPr lang="en-AU" sz="3600" dirty="0" smtClean="0"/>
              <a:t>Existence checking, if code doesn’t exist other formula will not calculate</a:t>
            </a:r>
          </a:p>
          <a:p>
            <a:pPr lvl="1"/>
            <a:r>
              <a:rPr lang="en-AU" sz="3600" dirty="0" smtClean="0"/>
              <a:t>Data Type Checking, </a:t>
            </a:r>
            <a:r>
              <a:rPr lang="en-AU" sz="3600" dirty="0" err="1" smtClean="0"/>
              <a:t>eg</a:t>
            </a:r>
            <a:r>
              <a:rPr lang="en-AU" sz="3600" dirty="0" smtClean="0"/>
              <a:t>. integers and not decimal numbers, or valid date is entered; also alignment of data in a column</a:t>
            </a:r>
          </a:p>
          <a:p>
            <a:pPr lvl="1"/>
            <a:r>
              <a:rPr lang="en-AU" sz="3600" dirty="0" smtClean="0"/>
              <a:t>Restricted data entry; drop-down menu</a:t>
            </a:r>
          </a:p>
          <a:p>
            <a:pPr lvl="1"/>
            <a:r>
              <a:rPr lang="en-AU" sz="3600" dirty="0" smtClean="0"/>
              <a:t>Validation alerts, use of pop-up dialog boxes to appear</a:t>
            </a:r>
          </a:p>
          <a:p>
            <a:pPr lvl="1"/>
            <a:endParaRPr lang="en-AU" sz="3600" dirty="0"/>
          </a:p>
          <a:p>
            <a:endParaRPr lang="en-AU" sz="4000" b="1"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043890" cy="654032"/>
          </a:xfrm>
        </p:spPr>
        <p:txBody>
          <a:bodyPr>
            <a:normAutofit/>
          </a:bodyPr>
          <a:lstStyle/>
          <a:p>
            <a:r>
              <a:rPr lang="en-AU" sz="2800" dirty="0" smtClean="0"/>
              <a:t>Designing the solution</a:t>
            </a:r>
            <a:endParaRPr lang="en-AU" sz="2800" dirty="0"/>
          </a:p>
        </p:txBody>
      </p:sp>
      <p:sp>
        <p:nvSpPr>
          <p:cNvPr id="3" name="Content Placeholder 2"/>
          <p:cNvSpPr>
            <a:spLocks noGrp="1"/>
          </p:cNvSpPr>
          <p:nvPr>
            <p:ph idx="1"/>
          </p:nvPr>
        </p:nvSpPr>
        <p:spPr>
          <a:xfrm>
            <a:off x="214282" y="714356"/>
            <a:ext cx="7858180" cy="428628"/>
          </a:xfrm>
        </p:spPr>
        <p:txBody>
          <a:bodyPr>
            <a:normAutofit fontScale="62500" lnSpcReduction="20000"/>
          </a:bodyPr>
          <a:lstStyle/>
          <a:p>
            <a:pPr lvl="0"/>
            <a:r>
              <a:rPr lang="en-AU" sz="4000" dirty="0" smtClean="0"/>
              <a:t>Validation:</a:t>
            </a:r>
            <a:endParaRPr lang="en-AU" sz="3600" dirty="0"/>
          </a:p>
          <a:p>
            <a:endParaRPr lang="en-AU" sz="4000" b="1" dirty="0" smtClean="0"/>
          </a:p>
        </p:txBody>
      </p:sp>
      <p:pic>
        <p:nvPicPr>
          <p:cNvPr id="6146" name="Picture 2"/>
          <p:cNvPicPr>
            <a:picLocks noChangeAspect="1" noChangeArrowheads="1"/>
          </p:cNvPicPr>
          <p:nvPr/>
        </p:nvPicPr>
        <p:blipFill>
          <a:blip r:embed="rId2"/>
          <a:srcRect/>
          <a:stretch>
            <a:fillRect/>
          </a:stretch>
        </p:blipFill>
        <p:spPr bwMode="auto">
          <a:xfrm>
            <a:off x="1357290" y="985339"/>
            <a:ext cx="4866489" cy="587266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043890" cy="654032"/>
          </a:xfrm>
        </p:spPr>
        <p:txBody>
          <a:bodyPr>
            <a:normAutofit/>
          </a:bodyPr>
          <a:lstStyle/>
          <a:p>
            <a:r>
              <a:rPr lang="en-AU" sz="2800" dirty="0" smtClean="0"/>
              <a:t>Designing the solution</a:t>
            </a:r>
            <a:endParaRPr lang="en-AU" sz="2800" dirty="0"/>
          </a:p>
        </p:txBody>
      </p:sp>
      <p:sp>
        <p:nvSpPr>
          <p:cNvPr id="3" name="Content Placeholder 2"/>
          <p:cNvSpPr>
            <a:spLocks noGrp="1"/>
          </p:cNvSpPr>
          <p:nvPr>
            <p:ph idx="1"/>
          </p:nvPr>
        </p:nvSpPr>
        <p:spPr>
          <a:xfrm>
            <a:off x="214282" y="714356"/>
            <a:ext cx="8643998" cy="5857916"/>
          </a:xfrm>
        </p:spPr>
        <p:txBody>
          <a:bodyPr>
            <a:normAutofit fontScale="55000" lnSpcReduction="20000"/>
          </a:bodyPr>
          <a:lstStyle/>
          <a:p>
            <a:pPr lvl="0"/>
            <a:r>
              <a:rPr lang="en-AU" sz="4400" dirty="0" smtClean="0"/>
              <a:t>Creating the  Test plan</a:t>
            </a:r>
          </a:p>
          <a:p>
            <a:pPr lvl="1"/>
            <a:r>
              <a:rPr lang="en-AU" sz="4000" dirty="0"/>
              <a:t>Validation is involved with input while testing is concerned with the solution itself and the output. </a:t>
            </a:r>
          </a:p>
          <a:p>
            <a:r>
              <a:rPr lang="en-AU" sz="4000" dirty="0"/>
              <a:t>Test plan is created after the designs for the actual solution have been created. </a:t>
            </a:r>
          </a:p>
          <a:p>
            <a:r>
              <a:rPr lang="en-AU" sz="4000" dirty="0"/>
              <a:t>Attributes or properties of a </a:t>
            </a:r>
            <a:r>
              <a:rPr lang="en-AU" sz="4000" dirty="0" err="1"/>
              <a:t>s.sheet</a:t>
            </a:r>
            <a:r>
              <a:rPr lang="en-AU" sz="4000" dirty="0"/>
              <a:t> to test:</a:t>
            </a:r>
          </a:p>
          <a:p>
            <a:r>
              <a:rPr lang="en-AU" sz="4000" dirty="0" smtClean="0"/>
              <a:t>1	</a:t>
            </a:r>
            <a:r>
              <a:rPr lang="en-AU" b="1" dirty="0"/>
              <a:t>Functionality testing</a:t>
            </a:r>
            <a:endParaRPr lang="en-AU" sz="4000" dirty="0"/>
          </a:p>
          <a:p>
            <a:r>
              <a:rPr lang="en-AU" b="1" dirty="0"/>
              <a:t> </a:t>
            </a:r>
            <a:r>
              <a:rPr lang="en-AU" sz="4000" dirty="0" smtClean="0"/>
              <a:t>The functionality of a system relates to the activities or tasks that it is designed to carry out; test all the formulas in a systematic way. </a:t>
            </a:r>
          </a:p>
          <a:p>
            <a:endParaRPr lang="en-AU" sz="4000" dirty="0"/>
          </a:p>
          <a:p>
            <a:pPr lvl="1">
              <a:buNone/>
            </a:pPr>
            <a:r>
              <a:rPr lang="en-AU" b="1" dirty="0" smtClean="0"/>
              <a:t>2	</a:t>
            </a:r>
            <a:r>
              <a:rPr lang="en-AU" sz="3300" b="1" dirty="0"/>
              <a:t>Presentation testing</a:t>
            </a:r>
          </a:p>
          <a:p>
            <a:r>
              <a:rPr lang="en-AU" sz="4000" dirty="0"/>
              <a:t>The most appropriate format must be chosen, e.g. chart, graph or list of results. When testing the presentation it is important to look at the colours used, the fonts, headings, titles, the balance of text and images on a page, use of consistent formats and conventions and also how easy the solution is to read.  </a:t>
            </a:r>
          </a:p>
          <a:p>
            <a:r>
              <a:rPr lang="en-AU" sz="4000" dirty="0" smtClean="0"/>
              <a:t>3	</a:t>
            </a:r>
            <a:r>
              <a:rPr lang="en-AU" sz="3300" b="1" dirty="0"/>
              <a:t>Usability testing</a:t>
            </a:r>
          </a:p>
          <a:p>
            <a:r>
              <a:rPr lang="en-AU" sz="4000" dirty="0" smtClean="0"/>
              <a:t>Can the user navigate their way through the </a:t>
            </a:r>
            <a:r>
              <a:rPr lang="en-AU" sz="4000" dirty="0" err="1" smtClean="0"/>
              <a:t>s.sheet</a:t>
            </a:r>
            <a:r>
              <a:rPr lang="en-AU" sz="4000" dirty="0" smtClean="0"/>
              <a:t> and use all the functions? Do hyperlinks and macros work properly? Scrolling? </a:t>
            </a:r>
          </a:p>
          <a:p>
            <a:endParaRPr lang="en-AU" sz="3600" dirty="0"/>
          </a:p>
          <a:p>
            <a:pPr lvl="0"/>
            <a:endParaRPr lang="en-AU" sz="3600" dirty="0"/>
          </a:p>
          <a:p>
            <a:endParaRPr lang="en-AU" sz="4000" b="1"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043890" cy="654032"/>
          </a:xfrm>
        </p:spPr>
        <p:txBody>
          <a:bodyPr>
            <a:normAutofit/>
          </a:bodyPr>
          <a:lstStyle/>
          <a:p>
            <a:r>
              <a:rPr lang="en-AU" sz="2800" dirty="0" smtClean="0"/>
              <a:t>Designing the solution</a:t>
            </a:r>
            <a:endParaRPr lang="en-AU" sz="2800" dirty="0"/>
          </a:p>
        </p:txBody>
      </p:sp>
      <p:sp>
        <p:nvSpPr>
          <p:cNvPr id="3" name="Content Placeholder 2"/>
          <p:cNvSpPr>
            <a:spLocks noGrp="1"/>
          </p:cNvSpPr>
          <p:nvPr>
            <p:ph idx="1"/>
          </p:nvPr>
        </p:nvSpPr>
        <p:spPr>
          <a:xfrm>
            <a:off x="214282" y="714356"/>
            <a:ext cx="8643998" cy="5857916"/>
          </a:xfrm>
        </p:spPr>
        <p:txBody>
          <a:bodyPr>
            <a:normAutofit/>
          </a:bodyPr>
          <a:lstStyle/>
          <a:p>
            <a:pPr lvl="0"/>
            <a:r>
              <a:rPr lang="en-AU" sz="4400" dirty="0" smtClean="0"/>
              <a:t>Creating the  Test plan</a:t>
            </a:r>
          </a:p>
          <a:p>
            <a:r>
              <a:rPr lang="en-AU" sz="4000" dirty="0" smtClean="0"/>
              <a:t>4	</a:t>
            </a:r>
            <a:r>
              <a:rPr lang="en-AU" sz="3300" b="1" dirty="0"/>
              <a:t>Accessibility testing</a:t>
            </a:r>
          </a:p>
          <a:p>
            <a:pPr lvl="0"/>
            <a:r>
              <a:rPr lang="en-AU" sz="2000" dirty="0"/>
              <a:t>Does the solution open up to the right worksheet?</a:t>
            </a:r>
          </a:p>
          <a:p>
            <a:pPr lvl="0"/>
            <a:r>
              <a:rPr lang="en-AU" sz="2000" dirty="0"/>
              <a:t>Are the font sizes easy to read? </a:t>
            </a:r>
          </a:p>
          <a:p>
            <a:r>
              <a:rPr lang="en-AU" sz="2000" dirty="0"/>
              <a:t>Is there limited use of red and green colours on the spreadsheet for people who are colour blind</a:t>
            </a:r>
            <a:endParaRPr lang="en-AU" sz="4000" dirty="0"/>
          </a:p>
          <a:p>
            <a:r>
              <a:rPr lang="en-AU" sz="3600" dirty="0" smtClean="0"/>
              <a:t>5  </a:t>
            </a:r>
            <a:r>
              <a:rPr lang="en-AU" sz="3300" b="1" dirty="0"/>
              <a:t>Communication of the message:</a:t>
            </a:r>
          </a:p>
          <a:p>
            <a:r>
              <a:rPr lang="en-AU" sz="3600" dirty="0"/>
              <a:t>The information in the solution needs to be clear and precise. </a:t>
            </a:r>
          </a:p>
          <a:p>
            <a:endParaRPr lang="en-AU" sz="3600" dirty="0"/>
          </a:p>
          <a:p>
            <a:pPr lvl="0"/>
            <a:endParaRPr lang="en-AU" sz="3600" dirty="0"/>
          </a:p>
          <a:p>
            <a:endParaRPr lang="en-AU" sz="4000" b="1"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043890" cy="654032"/>
          </a:xfrm>
        </p:spPr>
        <p:txBody>
          <a:bodyPr>
            <a:normAutofit/>
          </a:bodyPr>
          <a:lstStyle/>
          <a:p>
            <a:r>
              <a:rPr lang="en-AU" sz="2800" dirty="0" smtClean="0"/>
              <a:t>Designing the solution</a:t>
            </a:r>
            <a:endParaRPr lang="en-AU" sz="2800" dirty="0"/>
          </a:p>
        </p:txBody>
      </p:sp>
      <p:sp>
        <p:nvSpPr>
          <p:cNvPr id="3" name="Content Placeholder 2"/>
          <p:cNvSpPr>
            <a:spLocks noGrp="1"/>
          </p:cNvSpPr>
          <p:nvPr>
            <p:ph idx="1"/>
          </p:nvPr>
        </p:nvSpPr>
        <p:spPr>
          <a:xfrm>
            <a:off x="214282" y="714356"/>
            <a:ext cx="8715436" cy="857256"/>
          </a:xfrm>
        </p:spPr>
        <p:txBody>
          <a:bodyPr>
            <a:normAutofit fontScale="70000" lnSpcReduction="20000"/>
          </a:bodyPr>
          <a:lstStyle/>
          <a:p>
            <a:pPr lvl="0"/>
            <a:r>
              <a:rPr lang="en-AU" sz="4400" dirty="0" smtClean="0"/>
              <a:t>Creating the  Test plan; </a:t>
            </a:r>
            <a:r>
              <a:rPr lang="en-AU" sz="4400" dirty="0" err="1" smtClean="0"/>
              <a:t>eg</a:t>
            </a:r>
            <a:r>
              <a:rPr lang="en-AU" sz="4400" dirty="0" smtClean="0"/>
              <a:t>. of test plan for </a:t>
            </a:r>
            <a:r>
              <a:rPr lang="en-AU" sz="4400" dirty="0" err="1" smtClean="0"/>
              <a:t>s.sheet</a:t>
            </a:r>
            <a:r>
              <a:rPr lang="en-AU" sz="4400" dirty="0" smtClean="0"/>
              <a:t> elements</a:t>
            </a:r>
          </a:p>
          <a:p>
            <a:pPr lvl="1"/>
            <a:endParaRPr lang="en-AU" dirty="0"/>
          </a:p>
          <a:p>
            <a:pPr lvl="0"/>
            <a:endParaRPr lang="en-AU" sz="3600" dirty="0"/>
          </a:p>
          <a:p>
            <a:endParaRPr lang="en-AU" sz="4000" b="1" dirty="0" smtClean="0"/>
          </a:p>
        </p:txBody>
      </p:sp>
      <p:pic>
        <p:nvPicPr>
          <p:cNvPr id="7171" name="Picture 3"/>
          <p:cNvPicPr>
            <a:picLocks noChangeAspect="1" noChangeArrowheads="1"/>
          </p:cNvPicPr>
          <p:nvPr/>
        </p:nvPicPr>
        <p:blipFill>
          <a:blip r:embed="rId2"/>
          <a:srcRect/>
          <a:stretch>
            <a:fillRect/>
          </a:stretch>
        </p:blipFill>
        <p:spPr bwMode="auto">
          <a:xfrm rot="10800000">
            <a:off x="-1" y="1571612"/>
            <a:ext cx="9208661" cy="4714908"/>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t>Evaluating the solution and output</a:t>
            </a:r>
            <a:r>
              <a:rPr lang="en-AU" dirty="0" smtClean="0"/>
              <a:t/>
            </a:r>
            <a:br>
              <a:rPr lang="en-AU" dirty="0" smtClean="0"/>
            </a:br>
            <a:endParaRPr lang="en-AU" dirty="0"/>
          </a:p>
        </p:txBody>
      </p:sp>
      <p:sp>
        <p:nvSpPr>
          <p:cNvPr id="3" name="Content Placeholder 2"/>
          <p:cNvSpPr>
            <a:spLocks noGrp="1"/>
          </p:cNvSpPr>
          <p:nvPr>
            <p:ph idx="1"/>
          </p:nvPr>
        </p:nvSpPr>
        <p:spPr/>
        <p:txBody>
          <a:bodyPr/>
          <a:lstStyle/>
          <a:p>
            <a:r>
              <a:rPr lang="en-AU" dirty="0" smtClean="0"/>
              <a:t>Evaluation considers the efficiency &amp; effectiveness of the solution; takes place after solution implemented, between 3-6 </a:t>
            </a:r>
            <a:r>
              <a:rPr lang="en-AU" dirty="0" err="1" smtClean="0"/>
              <a:t>mths</a:t>
            </a:r>
            <a:r>
              <a:rPr lang="en-AU" dirty="0" smtClean="0"/>
              <a:t>.</a:t>
            </a:r>
          </a:p>
          <a:p>
            <a:r>
              <a:rPr lang="en-AU" dirty="0"/>
              <a:t>The evaluation is usually best undertaken by someone other than the developer</a:t>
            </a:r>
            <a:endParaRPr lang="en-AU" dirty="0" smtClean="0"/>
          </a:p>
          <a:p>
            <a:r>
              <a:rPr lang="en-AU" dirty="0" smtClean="0"/>
              <a:t>Evaluation criteria developed in the design stage.</a:t>
            </a:r>
          </a:p>
          <a:p>
            <a:endParaRPr lang="en-A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smtClean="0"/>
              <a:t>Evaluating the solution and output</a:t>
            </a:r>
            <a:r>
              <a:rPr lang="en-AU" dirty="0" smtClean="0"/>
              <a:t/>
            </a:r>
            <a:br>
              <a:rPr lang="en-AU" dirty="0" smtClean="0"/>
            </a:br>
            <a:endParaRPr lang="en-AU" dirty="0"/>
          </a:p>
        </p:txBody>
      </p:sp>
      <p:pic>
        <p:nvPicPr>
          <p:cNvPr id="8194" name="Picture 2"/>
          <p:cNvPicPr>
            <a:picLocks noGrp="1" noChangeAspect="1" noChangeArrowheads="1"/>
          </p:cNvPicPr>
          <p:nvPr>
            <p:ph idx="1"/>
          </p:nvPr>
        </p:nvPicPr>
        <p:blipFill>
          <a:blip r:embed="rId2"/>
          <a:srcRect/>
          <a:stretch>
            <a:fillRect/>
          </a:stretch>
        </p:blipFill>
        <p:spPr bwMode="auto">
          <a:xfrm>
            <a:off x="214282" y="959029"/>
            <a:ext cx="8715436" cy="5808305"/>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Analysing the problem	</a:t>
            </a:r>
            <a:endParaRPr lang="en-AU" dirty="0"/>
          </a:p>
        </p:txBody>
      </p:sp>
      <p:sp>
        <p:nvSpPr>
          <p:cNvPr id="3" name="Content Placeholder 2"/>
          <p:cNvSpPr>
            <a:spLocks noGrp="1"/>
          </p:cNvSpPr>
          <p:nvPr>
            <p:ph idx="1"/>
          </p:nvPr>
        </p:nvSpPr>
        <p:spPr/>
        <p:txBody>
          <a:bodyPr>
            <a:normAutofit fontScale="70000" lnSpcReduction="20000"/>
          </a:bodyPr>
          <a:lstStyle/>
          <a:p>
            <a:pPr>
              <a:buNone/>
            </a:pPr>
            <a:r>
              <a:rPr lang="en-AU" b="1" dirty="0" smtClean="0"/>
              <a:t>1	Analysing </a:t>
            </a:r>
            <a:r>
              <a:rPr lang="en-AU" b="1" dirty="0"/>
              <a:t>the problem</a:t>
            </a:r>
            <a:endParaRPr lang="en-AU" sz="4000" dirty="0"/>
          </a:p>
          <a:p>
            <a:r>
              <a:rPr lang="en-AU" b="1" dirty="0"/>
              <a:t>T</a:t>
            </a:r>
            <a:r>
              <a:rPr lang="en-AU" b="1" dirty="0" smtClean="0"/>
              <a:t>hree parts once the problem has been defined:</a:t>
            </a:r>
            <a:endParaRPr lang="en-AU" sz="4000" dirty="0"/>
          </a:p>
          <a:p>
            <a:pPr lvl="1"/>
            <a:r>
              <a:rPr lang="en-AU" b="1" dirty="0" smtClean="0"/>
              <a:t>Solution </a:t>
            </a:r>
            <a:r>
              <a:rPr lang="en-AU" b="1" dirty="0"/>
              <a:t>requirements</a:t>
            </a:r>
            <a:endParaRPr lang="en-AU" sz="3600" dirty="0"/>
          </a:p>
          <a:p>
            <a:pPr lvl="2"/>
            <a:r>
              <a:rPr lang="en-AU" dirty="0"/>
              <a:t>The solution requirements are determined by establishing its functional attributes and non </a:t>
            </a:r>
            <a:r>
              <a:rPr lang="en-AU" dirty="0" smtClean="0"/>
              <a:t>functional </a:t>
            </a:r>
            <a:r>
              <a:rPr lang="en-AU" dirty="0"/>
              <a:t>attributes. </a:t>
            </a:r>
            <a:endParaRPr lang="en-AU" sz="3200" dirty="0"/>
          </a:p>
          <a:p>
            <a:pPr lvl="2"/>
            <a:r>
              <a:rPr lang="en-AU" dirty="0" smtClean="0"/>
              <a:t>Function </a:t>
            </a:r>
            <a:r>
              <a:rPr lang="en-AU" dirty="0"/>
              <a:t>attributes entail what the solution must be able to do </a:t>
            </a:r>
            <a:endParaRPr lang="en-AU" dirty="0" smtClean="0"/>
          </a:p>
          <a:p>
            <a:pPr lvl="2"/>
            <a:r>
              <a:rPr lang="en-AU" dirty="0" smtClean="0"/>
              <a:t>and </a:t>
            </a:r>
            <a:r>
              <a:rPr lang="en-AU" dirty="0"/>
              <a:t>non-functional </a:t>
            </a:r>
            <a:r>
              <a:rPr lang="en-AU" dirty="0" smtClean="0"/>
              <a:t>attributes: user </a:t>
            </a:r>
            <a:r>
              <a:rPr lang="en-AU" dirty="0"/>
              <a:t>friendliness, </a:t>
            </a:r>
            <a:r>
              <a:rPr lang="en-AU" dirty="0" smtClean="0"/>
              <a:t>reliable, portable, robust, </a:t>
            </a:r>
            <a:r>
              <a:rPr lang="en-AU" dirty="0"/>
              <a:t>and </a:t>
            </a:r>
            <a:r>
              <a:rPr lang="en-AU" dirty="0" smtClean="0"/>
              <a:t>easy to maintain. </a:t>
            </a:r>
            <a:endParaRPr lang="en-AU" sz="3200" dirty="0"/>
          </a:p>
          <a:p>
            <a:pPr lvl="1"/>
            <a:endParaRPr lang="en-AU" dirty="0" smtClean="0"/>
          </a:p>
          <a:p>
            <a:pPr lvl="1"/>
            <a:r>
              <a:rPr lang="en-AU" sz="2900" b="1" dirty="0"/>
              <a:t>Constraints or limitations of solution; </a:t>
            </a:r>
          </a:p>
          <a:p>
            <a:pPr lvl="2"/>
            <a:r>
              <a:rPr lang="en-AU" dirty="0" smtClean="0"/>
              <a:t>Cost, speed of processing, requirements of users, legal requirements, security, compatibility, level of expertise, capacity, availability of equipment</a:t>
            </a:r>
          </a:p>
          <a:p>
            <a:pPr lvl="2">
              <a:buNone/>
            </a:pPr>
            <a:endParaRPr lang="en-AU" dirty="0"/>
          </a:p>
          <a:p>
            <a:pPr lvl="1"/>
            <a:r>
              <a:rPr lang="en-AU" b="1" dirty="0" smtClean="0"/>
              <a:t>Scope or extent of solution, in terms of what the solution will and won’t do and benefits in terms of efficiency and effectiveness</a:t>
            </a:r>
            <a:endParaRPr lang="en-AU"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Development stage of PSM</a:t>
            </a:r>
            <a:endParaRPr lang="en-AU" dirty="0"/>
          </a:p>
        </p:txBody>
      </p:sp>
      <p:sp>
        <p:nvSpPr>
          <p:cNvPr id="3" name="Content Placeholder 2"/>
          <p:cNvSpPr>
            <a:spLocks noGrp="1"/>
          </p:cNvSpPr>
          <p:nvPr>
            <p:ph idx="1"/>
          </p:nvPr>
        </p:nvSpPr>
        <p:spPr/>
        <p:txBody>
          <a:bodyPr/>
          <a:lstStyle/>
          <a:p>
            <a:r>
              <a:rPr lang="en-AU" dirty="0" smtClean="0"/>
              <a:t>Using the appropriate software to create the solution</a:t>
            </a:r>
          </a:p>
          <a:p>
            <a:r>
              <a:rPr lang="en-AU" dirty="0" smtClean="0"/>
              <a:t>At end of development process use a collection of annotated screen dumps to demonstrate to the client that their needs have been met.</a:t>
            </a:r>
            <a:endParaRPr lang="en-A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Development stage of PSM</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Testing the solution:</a:t>
            </a:r>
          </a:p>
          <a:p>
            <a:r>
              <a:rPr lang="en-AU" dirty="0" smtClean="0"/>
              <a:t>The test plan, created during the design stage is used to conduct formal testing on each spreadsheet element, including:</a:t>
            </a:r>
          </a:p>
          <a:p>
            <a:pPr lvl="1"/>
            <a:r>
              <a:rPr lang="en-AU" dirty="0"/>
              <a:t>Any calculations (formulas, referencing to other sheets, IF statements used for notification)</a:t>
            </a:r>
          </a:p>
          <a:p>
            <a:pPr lvl="1"/>
            <a:r>
              <a:rPr lang="en-AU" dirty="0"/>
              <a:t>Validation </a:t>
            </a:r>
          </a:p>
          <a:p>
            <a:pPr lvl="1"/>
            <a:r>
              <a:rPr lang="en-AU" dirty="0"/>
              <a:t>Lookups</a:t>
            </a:r>
          </a:p>
          <a:p>
            <a:pPr lvl="1"/>
            <a:r>
              <a:rPr lang="en-AU" dirty="0"/>
              <a:t>Macros</a:t>
            </a:r>
          </a:p>
          <a:p>
            <a:pPr lvl="1"/>
            <a:r>
              <a:rPr lang="en-AU" dirty="0"/>
              <a:t>Charts</a:t>
            </a:r>
          </a:p>
          <a:p>
            <a:pPr lvl="1"/>
            <a:r>
              <a:rPr lang="en-AU" dirty="0"/>
              <a:t>Sorting of data</a:t>
            </a:r>
          </a:p>
          <a:p>
            <a:endParaRPr lang="en-A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01014" cy="725470"/>
          </a:xfrm>
        </p:spPr>
        <p:txBody>
          <a:bodyPr>
            <a:normAutofit fontScale="90000"/>
          </a:bodyPr>
          <a:lstStyle/>
          <a:p>
            <a:r>
              <a:rPr lang="en-AU" dirty="0" smtClean="0"/>
              <a:t>Development stage of PSM</a:t>
            </a:r>
            <a:endParaRPr lang="en-AU" dirty="0"/>
          </a:p>
        </p:txBody>
      </p:sp>
      <p:sp>
        <p:nvSpPr>
          <p:cNvPr id="3" name="Content Placeholder 2"/>
          <p:cNvSpPr>
            <a:spLocks noGrp="1"/>
          </p:cNvSpPr>
          <p:nvPr>
            <p:ph idx="1"/>
          </p:nvPr>
        </p:nvSpPr>
        <p:spPr>
          <a:xfrm>
            <a:off x="500034" y="1000108"/>
            <a:ext cx="8072494" cy="4286280"/>
          </a:xfrm>
        </p:spPr>
        <p:txBody>
          <a:bodyPr>
            <a:noAutofit/>
          </a:bodyPr>
          <a:lstStyle/>
          <a:p>
            <a:r>
              <a:rPr lang="en-AU" sz="2800" dirty="0" smtClean="0"/>
              <a:t>Testing the solution:</a:t>
            </a:r>
          </a:p>
          <a:p>
            <a:endParaRPr lang="en-AU" sz="2800" dirty="0" smtClean="0"/>
          </a:p>
          <a:p>
            <a:r>
              <a:rPr lang="en-AU" sz="2800" dirty="0" smtClean="0"/>
              <a:t>User acceptance testing:</a:t>
            </a:r>
          </a:p>
          <a:p>
            <a:pPr lvl="1"/>
            <a:r>
              <a:rPr lang="en-AU" dirty="0"/>
              <a:t>T</a:t>
            </a:r>
            <a:r>
              <a:rPr lang="en-AU" dirty="0" smtClean="0"/>
              <a:t>est </a:t>
            </a:r>
            <a:r>
              <a:rPr lang="en-AU" dirty="0"/>
              <a:t>whether or not the user approves of the solution and the output and can they find the information they </a:t>
            </a:r>
            <a:r>
              <a:rPr lang="en-AU" dirty="0" smtClean="0"/>
              <a:t>need, </a:t>
            </a:r>
          </a:p>
          <a:p>
            <a:pPr lvl="1"/>
            <a:r>
              <a:rPr lang="en-AU" dirty="0"/>
              <a:t>U</a:t>
            </a:r>
            <a:r>
              <a:rPr lang="en-AU" dirty="0" smtClean="0"/>
              <a:t>se questionnaires, and feedback</a:t>
            </a:r>
            <a:endParaRPr lang="en-A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01014" cy="725470"/>
          </a:xfrm>
        </p:spPr>
        <p:txBody>
          <a:bodyPr>
            <a:normAutofit fontScale="90000"/>
          </a:bodyPr>
          <a:lstStyle/>
          <a:p>
            <a:r>
              <a:rPr lang="en-AU" dirty="0" smtClean="0"/>
              <a:t>Development stage of PSM</a:t>
            </a:r>
            <a:endParaRPr lang="en-AU" dirty="0"/>
          </a:p>
        </p:txBody>
      </p:sp>
      <p:sp>
        <p:nvSpPr>
          <p:cNvPr id="3" name="Content Placeholder 2"/>
          <p:cNvSpPr>
            <a:spLocks noGrp="1"/>
          </p:cNvSpPr>
          <p:nvPr>
            <p:ph idx="1"/>
          </p:nvPr>
        </p:nvSpPr>
        <p:spPr>
          <a:xfrm rot="10800000" flipV="1">
            <a:off x="285720" y="1000108"/>
            <a:ext cx="1928826" cy="1785950"/>
          </a:xfrm>
        </p:spPr>
        <p:txBody>
          <a:bodyPr>
            <a:normAutofit/>
          </a:bodyPr>
          <a:lstStyle/>
          <a:p>
            <a:r>
              <a:rPr lang="en-AU" dirty="0" smtClean="0"/>
              <a:t>Testing the solution</a:t>
            </a:r>
          </a:p>
        </p:txBody>
      </p:sp>
      <p:pic>
        <p:nvPicPr>
          <p:cNvPr id="9218" name="Picture 2"/>
          <p:cNvPicPr>
            <a:picLocks noChangeAspect="1" noChangeArrowheads="1"/>
          </p:cNvPicPr>
          <p:nvPr/>
        </p:nvPicPr>
        <p:blipFill>
          <a:blip r:embed="rId2"/>
          <a:srcRect/>
          <a:stretch>
            <a:fillRect/>
          </a:stretch>
        </p:blipFill>
        <p:spPr bwMode="auto">
          <a:xfrm rot="10800000">
            <a:off x="2357422" y="1000083"/>
            <a:ext cx="6143668" cy="6032303"/>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Evaluating a spreadsheet solution</a:t>
            </a:r>
            <a:endParaRPr lang="en-AU" dirty="0"/>
          </a:p>
        </p:txBody>
      </p:sp>
      <p:sp>
        <p:nvSpPr>
          <p:cNvPr id="3" name="Content Placeholder 2"/>
          <p:cNvSpPr>
            <a:spLocks noGrp="1"/>
          </p:cNvSpPr>
          <p:nvPr>
            <p:ph idx="1"/>
          </p:nvPr>
        </p:nvSpPr>
        <p:spPr>
          <a:xfrm>
            <a:off x="457200" y="1142984"/>
            <a:ext cx="8472518" cy="5715016"/>
          </a:xfrm>
        </p:spPr>
        <p:txBody>
          <a:bodyPr>
            <a:normAutofit fontScale="92500" lnSpcReduction="20000"/>
          </a:bodyPr>
          <a:lstStyle/>
          <a:p>
            <a:r>
              <a:rPr lang="en-AU" dirty="0" smtClean="0"/>
              <a:t>Evaluation purpose: ensure </a:t>
            </a:r>
            <a:r>
              <a:rPr lang="en-AU" dirty="0"/>
              <a:t>that the solution meets the needs of the user </a:t>
            </a:r>
            <a:r>
              <a:rPr lang="en-AU" dirty="0" smtClean="0"/>
              <a:t>as </a:t>
            </a:r>
            <a:r>
              <a:rPr lang="en-AU" dirty="0"/>
              <a:t>identified in the analysis stage.  </a:t>
            </a:r>
          </a:p>
          <a:p>
            <a:r>
              <a:rPr lang="en-AU" dirty="0" smtClean="0"/>
              <a:t>Evaluation broken down into 2 activities:</a:t>
            </a:r>
          </a:p>
          <a:p>
            <a:r>
              <a:rPr lang="en-AU" dirty="0" smtClean="0"/>
              <a:t>a.	specifying a timeline of when evaluation will take place, list of data to be collected and how the data relates to the evaluation criteria.</a:t>
            </a:r>
          </a:p>
          <a:p>
            <a:r>
              <a:rPr lang="en-AU" dirty="0" smtClean="0"/>
              <a:t>b. report on the extent to which the solution meets the requirements of the user/client.</a:t>
            </a:r>
          </a:p>
          <a:p>
            <a:r>
              <a:rPr lang="en-AU" dirty="0" smtClean="0"/>
              <a:t>Establish the key questions to ask main stakeholders; presented in form of </a:t>
            </a:r>
            <a:r>
              <a:rPr lang="en-AU" dirty="0" err="1" smtClean="0"/>
              <a:t>eg</a:t>
            </a:r>
            <a:r>
              <a:rPr lang="en-AU" dirty="0" smtClean="0"/>
              <a:t>. interview or survey; use observation &amp; anecdotal notes of someone using the spreadsheet; feedback from </a:t>
            </a:r>
            <a:r>
              <a:rPr lang="en-AU" smtClean="0"/>
              <a:t>a sample of users</a:t>
            </a:r>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428596" y="1285860"/>
            <a:ext cx="8258204" cy="2686056"/>
          </a:xfrm>
        </p:spPr>
        <p:txBody>
          <a:bodyPr/>
          <a:lstStyle/>
          <a:p>
            <a:r>
              <a:rPr lang="en-AU" sz="2400" dirty="0" smtClean="0"/>
              <a:t>Design: planning the spreadsheet structure; relationships between entities, appearance of information, creating test plan &amp; devising evaluation criteria.</a:t>
            </a:r>
          </a:p>
          <a:p>
            <a:r>
              <a:rPr lang="en-AU" dirty="0" smtClean="0"/>
              <a:t>IPO Chart, functional elements of solution</a:t>
            </a:r>
            <a:endParaRPr lang="en-AU" dirty="0"/>
          </a:p>
        </p:txBody>
      </p:sp>
      <p:pic>
        <p:nvPicPr>
          <p:cNvPr id="1027" name="Picture 3"/>
          <p:cNvPicPr>
            <a:picLocks noChangeAspect="1" noChangeArrowheads="1"/>
          </p:cNvPicPr>
          <p:nvPr/>
        </p:nvPicPr>
        <p:blipFill>
          <a:blip r:embed="rId2"/>
          <a:srcRect/>
          <a:stretch>
            <a:fillRect/>
          </a:stretch>
        </p:blipFill>
        <p:spPr bwMode="auto">
          <a:xfrm rot="10800000">
            <a:off x="0" y="3214686"/>
            <a:ext cx="8786843" cy="332752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428596" y="1214422"/>
            <a:ext cx="8115328" cy="1114419"/>
          </a:xfrm>
        </p:spPr>
        <p:txBody>
          <a:bodyPr/>
          <a:lstStyle/>
          <a:p>
            <a:r>
              <a:rPr lang="en-AU" dirty="0" smtClean="0"/>
              <a:t>Flowcharts, graphically represent in a logical order the steps required to create a solution</a:t>
            </a:r>
          </a:p>
          <a:p>
            <a:endParaRPr lang="en-AU" dirty="0"/>
          </a:p>
        </p:txBody>
      </p:sp>
      <p:pic>
        <p:nvPicPr>
          <p:cNvPr id="2051" name="Picture 3"/>
          <p:cNvPicPr>
            <a:picLocks noChangeAspect="1" noChangeArrowheads="1"/>
          </p:cNvPicPr>
          <p:nvPr/>
        </p:nvPicPr>
        <p:blipFill>
          <a:blip r:embed="rId2"/>
          <a:srcRect/>
          <a:stretch>
            <a:fillRect/>
          </a:stretch>
        </p:blipFill>
        <p:spPr bwMode="auto">
          <a:xfrm rot="10800000">
            <a:off x="2571736" y="2214554"/>
            <a:ext cx="3447787" cy="442915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428596" y="1214422"/>
            <a:ext cx="8258204" cy="1471610"/>
          </a:xfrm>
        </p:spPr>
        <p:txBody>
          <a:bodyPr>
            <a:normAutofit lnSpcReduction="10000"/>
          </a:bodyPr>
          <a:lstStyle/>
          <a:p>
            <a:r>
              <a:rPr lang="en-AU" b="1" dirty="0" smtClean="0"/>
              <a:t>Formula list</a:t>
            </a:r>
            <a:r>
              <a:rPr lang="en-AU" dirty="0" smtClean="0"/>
              <a:t>, detailed list of the formulas to be used to achieve each bit of output identified in IPO chart.</a:t>
            </a:r>
            <a:endParaRPr lang="en-AU" dirty="0"/>
          </a:p>
        </p:txBody>
      </p:sp>
      <p:pic>
        <p:nvPicPr>
          <p:cNvPr id="3074" name="Picture 2"/>
          <p:cNvPicPr>
            <a:picLocks noChangeAspect="1" noChangeArrowheads="1"/>
          </p:cNvPicPr>
          <p:nvPr/>
        </p:nvPicPr>
        <p:blipFill>
          <a:blip r:embed="rId2"/>
          <a:srcRect/>
          <a:stretch>
            <a:fillRect/>
          </a:stretch>
        </p:blipFill>
        <p:spPr bwMode="auto">
          <a:xfrm rot="10800000">
            <a:off x="791714" y="2571744"/>
            <a:ext cx="7780813" cy="4058834"/>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a:xfrm>
            <a:off x="357158" y="1285860"/>
            <a:ext cx="8472518" cy="2043114"/>
          </a:xfrm>
        </p:spPr>
        <p:txBody>
          <a:bodyPr/>
          <a:lstStyle/>
          <a:p>
            <a:r>
              <a:rPr lang="en-AU" b="1" dirty="0" smtClean="0"/>
              <a:t>Structure Chart</a:t>
            </a:r>
            <a:r>
              <a:rPr lang="en-AU" dirty="0" smtClean="0"/>
              <a:t>, graphical representation of how the spreadsheet solution might work; showing how each of worksheets relate to each other.</a:t>
            </a:r>
            <a:endParaRPr lang="en-AU" dirty="0"/>
          </a:p>
        </p:txBody>
      </p:sp>
      <p:pic>
        <p:nvPicPr>
          <p:cNvPr id="4098" name="Picture 2"/>
          <p:cNvPicPr>
            <a:picLocks noChangeAspect="1" noChangeArrowheads="1"/>
          </p:cNvPicPr>
          <p:nvPr/>
        </p:nvPicPr>
        <p:blipFill>
          <a:blip r:embed="rId2"/>
          <a:srcRect/>
          <a:stretch>
            <a:fillRect/>
          </a:stretch>
        </p:blipFill>
        <p:spPr bwMode="auto">
          <a:xfrm rot="10800000">
            <a:off x="1714480" y="2857495"/>
            <a:ext cx="6000791" cy="4032153"/>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p:txBody>
          <a:bodyPr>
            <a:normAutofit lnSpcReduction="10000"/>
          </a:bodyPr>
          <a:lstStyle/>
          <a:p>
            <a:r>
              <a:rPr lang="en-AU" b="1" dirty="0" smtClean="0"/>
              <a:t>Layout diagrams</a:t>
            </a:r>
            <a:r>
              <a:rPr lang="en-AU" dirty="0" smtClean="0"/>
              <a:t>, showing basic layout of each type of worksheet, including the following:</a:t>
            </a:r>
          </a:p>
          <a:p>
            <a:pPr lvl="1"/>
            <a:r>
              <a:rPr lang="en-AU" dirty="0"/>
              <a:t>The type of data to be entered into the cells</a:t>
            </a:r>
          </a:p>
          <a:p>
            <a:pPr lvl="1"/>
            <a:r>
              <a:rPr lang="en-AU" dirty="0"/>
              <a:t>Indication of the contents of each cell </a:t>
            </a:r>
          </a:p>
          <a:p>
            <a:pPr lvl="1"/>
            <a:r>
              <a:rPr lang="en-AU" dirty="0"/>
              <a:t>Labels</a:t>
            </a:r>
          </a:p>
          <a:p>
            <a:pPr lvl="1"/>
            <a:r>
              <a:rPr lang="en-AU" dirty="0"/>
              <a:t>Any validation rules, with the error messages to be displayed</a:t>
            </a:r>
          </a:p>
          <a:p>
            <a:pPr lvl="1"/>
            <a:r>
              <a:rPr lang="en-AU" dirty="0"/>
              <a:t>Formats and conventions to be followed</a:t>
            </a:r>
          </a:p>
          <a:p>
            <a:pPr lvl="1"/>
            <a:r>
              <a:rPr lang="en-AU" dirty="0"/>
              <a:t>Headings, sub-headings and instructions</a:t>
            </a:r>
          </a:p>
          <a:p>
            <a:endParaRPr lang="en-A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46"/>
          </a:xfrm>
        </p:spPr>
        <p:txBody>
          <a:bodyPr/>
          <a:lstStyle/>
          <a:p>
            <a:r>
              <a:rPr lang="en-AU" dirty="0" smtClean="0"/>
              <a:t>Designing the solution</a:t>
            </a:r>
            <a:endParaRPr lang="en-AU" dirty="0"/>
          </a:p>
        </p:txBody>
      </p:sp>
      <p:sp>
        <p:nvSpPr>
          <p:cNvPr id="3" name="Content Placeholder 2"/>
          <p:cNvSpPr>
            <a:spLocks noGrp="1"/>
          </p:cNvSpPr>
          <p:nvPr>
            <p:ph idx="1"/>
          </p:nvPr>
        </p:nvSpPr>
        <p:spPr>
          <a:xfrm>
            <a:off x="500034" y="1071546"/>
            <a:ext cx="8401080" cy="685792"/>
          </a:xfrm>
        </p:spPr>
        <p:txBody>
          <a:bodyPr>
            <a:normAutofit/>
          </a:bodyPr>
          <a:lstStyle/>
          <a:p>
            <a:r>
              <a:rPr lang="en-AU" b="1" dirty="0" smtClean="0"/>
              <a:t>Layout diagrams</a:t>
            </a:r>
            <a:r>
              <a:rPr lang="en-AU" b="1" dirty="0"/>
              <a:t>:</a:t>
            </a:r>
            <a:endParaRPr lang="en-AU" dirty="0"/>
          </a:p>
        </p:txBody>
      </p:sp>
      <p:pic>
        <p:nvPicPr>
          <p:cNvPr id="5122" name="Picture 2"/>
          <p:cNvPicPr>
            <a:picLocks noChangeAspect="1" noChangeArrowheads="1"/>
          </p:cNvPicPr>
          <p:nvPr/>
        </p:nvPicPr>
        <p:blipFill>
          <a:blip r:embed="rId2"/>
          <a:srcRect/>
          <a:stretch>
            <a:fillRect/>
          </a:stretch>
        </p:blipFill>
        <p:spPr bwMode="auto">
          <a:xfrm>
            <a:off x="1285852" y="1571612"/>
            <a:ext cx="6072230" cy="5276983"/>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Designing the solution</a:t>
            </a:r>
            <a:endParaRPr lang="en-AU" dirty="0"/>
          </a:p>
        </p:txBody>
      </p:sp>
      <p:sp>
        <p:nvSpPr>
          <p:cNvPr id="3" name="Content Placeholder 2"/>
          <p:cNvSpPr>
            <a:spLocks noGrp="1"/>
          </p:cNvSpPr>
          <p:nvPr>
            <p:ph idx="1"/>
          </p:nvPr>
        </p:nvSpPr>
        <p:spPr/>
        <p:txBody>
          <a:bodyPr>
            <a:normAutofit fontScale="70000" lnSpcReduction="20000"/>
          </a:bodyPr>
          <a:lstStyle/>
          <a:p>
            <a:r>
              <a:rPr lang="en-AU" sz="4000" b="1" dirty="0" smtClean="0"/>
              <a:t>Formats &amp; Conventions:</a:t>
            </a:r>
          </a:p>
          <a:p>
            <a:pPr lvl="1"/>
            <a:r>
              <a:rPr lang="en-AU" b="1" dirty="0"/>
              <a:t>Numerical information</a:t>
            </a:r>
            <a:endParaRPr lang="en-AU" sz="3600" dirty="0"/>
          </a:p>
          <a:p>
            <a:pPr lvl="1"/>
            <a:r>
              <a:rPr lang="en-AU" dirty="0"/>
              <a:t>Numbers are naturally rights aligned </a:t>
            </a:r>
            <a:endParaRPr lang="en-AU" sz="3600" dirty="0"/>
          </a:p>
          <a:p>
            <a:pPr lvl="1"/>
            <a:r>
              <a:rPr lang="en-AU" dirty="0"/>
              <a:t>Money values have two decimal places or none</a:t>
            </a:r>
            <a:endParaRPr lang="en-AU" sz="3600" dirty="0"/>
          </a:p>
          <a:p>
            <a:pPr lvl="1"/>
            <a:r>
              <a:rPr lang="en-AU" dirty="0"/>
              <a:t>Align decimal points by using a consistent number of decimal places</a:t>
            </a:r>
            <a:endParaRPr lang="en-AU" sz="3600" dirty="0"/>
          </a:p>
          <a:p>
            <a:pPr lvl="1"/>
            <a:r>
              <a:rPr lang="en-AU" dirty="0"/>
              <a:t>Percentages in columns appear with the percentage symbol (%) at the top of the column rather than in with the data</a:t>
            </a:r>
            <a:endParaRPr lang="en-AU" sz="3600" dirty="0"/>
          </a:p>
          <a:p>
            <a:pPr lvl="1"/>
            <a:r>
              <a:rPr lang="en-AU" dirty="0"/>
              <a:t>Sub-totals have a single line above the total </a:t>
            </a:r>
            <a:endParaRPr lang="en-AU" sz="3600" dirty="0"/>
          </a:p>
          <a:p>
            <a:pPr lvl="1"/>
            <a:r>
              <a:rPr lang="en-AU" dirty="0"/>
              <a:t>Grand totals have a single or double line below the total</a:t>
            </a:r>
            <a:endParaRPr lang="en-AU" sz="3600" dirty="0"/>
          </a:p>
          <a:p>
            <a:pPr lvl="1"/>
            <a:r>
              <a:rPr lang="en-AU" dirty="0"/>
              <a:t>Grand totals are in bold</a:t>
            </a:r>
            <a:endParaRPr lang="en-AU" sz="3600" dirty="0"/>
          </a:p>
          <a:p>
            <a:pPr lvl="1"/>
            <a:r>
              <a:rPr lang="en-AU" dirty="0"/>
              <a:t>Symbols indicating the unit of measure, such as %, $, kg, cm, usually appear in the column heading rather than next to each value </a:t>
            </a:r>
            <a:endParaRPr lang="en-AU" sz="3600" dirty="0"/>
          </a:p>
          <a:p>
            <a:pPr lvl="1"/>
            <a:r>
              <a:rPr lang="en-AU" dirty="0"/>
              <a:t>Used named ranges of cells to make formulas easier to understand. </a:t>
            </a:r>
            <a:endParaRPr lang="en-AU" sz="3600" dirty="0"/>
          </a:p>
          <a:p>
            <a:endParaRPr lang="en-AU"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TotalTime>
  <Words>1002</Words>
  <Application>Microsoft Office PowerPoint</Application>
  <PresentationFormat>On-screen Show (4:3)</PresentationFormat>
  <Paragraphs>142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Developing a solution using spreadsheet software </vt:lpstr>
      <vt:lpstr>Analysing the problem </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Designing the solution</vt:lpstr>
      <vt:lpstr>Evaluating the solution and output </vt:lpstr>
      <vt:lpstr>Evaluating the solution and output </vt:lpstr>
      <vt:lpstr>Development stage of PSM</vt:lpstr>
      <vt:lpstr>Development stage of PSM</vt:lpstr>
      <vt:lpstr>Development stage of PSM</vt:lpstr>
      <vt:lpstr>Development stage of PSM</vt:lpstr>
      <vt:lpstr>Evaluating a spreadsheet solution</vt:lpstr>
    </vt:vector>
  </TitlesOfParts>
  <Company>Department of Education and Early Childhood Developm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 solution using spreadsheet software </dc:title>
  <dc:creator>01421606</dc:creator>
  <cp:lastModifiedBy>01421606</cp:lastModifiedBy>
  <cp:revision>13</cp:revision>
  <dcterms:created xsi:type="dcterms:W3CDTF">2011-07-04T23:37:46Z</dcterms:created>
  <dcterms:modified xsi:type="dcterms:W3CDTF">2011-07-05T01:34:28Z</dcterms:modified>
</cp:coreProperties>
</file>